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7.xml" Type="http://schemas.openxmlformats.org/officeDocument/2006/relationships/slide" Id="rId12"/><Relationship Target="presProps.xml" Type="http://schemas.openxmlformats.org/officeDocument/2006/relationships/presProps" Id="rId2"/><Relationship Target="theme/theme3.xml" Type="http://schemas.openxmlformats.org/officeDocument/2006/relationships/theme" Id="rId1"/><Relationship Target="slides/slide5.xml" Type="http://schemas.openxmlformats.org/officeDocument/2006/relationships/slide" Id="rId10"/><Relationship Target="slideMasters/slideMaster1.xml" Type="http://schemas.openxmlformats.org/officeDocument/2006/relationships/slideMaster" Id="rId4"/><Relationship Target="slides/slide6.xml" Type="http://schemas.openxmlformats.org/officeDocument/2006/relationships/slide" Id="rId11"/><Relationship Target="tableStyles.xml" Type="http://schemas.openxmlformats.org/officeDocument/2006/relationships/tableStyles" Id="rId3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1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http://rossieronline.usc.edu/wp-content/uploads/Teacher-with-students.jpg" Type="http://schemas.openxmlformats.org/officeDocument/2006/relationships/hyperlink" TargetMode="External" Id="rId2"/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1" name="Shape 9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2" name="Shape 9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8" name="Shape 9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9" name="Shape 9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https://encrypted-tbn3.gstatic.com/images?q=tbn:ANd9GcSLzJbA2grqSCiJK1FxuHiL2EIYt-M2zP9k3RXWKkvZczmWhkOC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5" name="Shape 10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6" name="Shape 10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u="sng" lang="en">
                <a:solidFill>
                  <a:schemeClr val="hlink"/>
                </a:solidFill>
                <a:hlinkClick r:id="rId2"/>
              </a:rPr>
              <a:t>http://rossieronline.usc.edu/wp-content/uploads/Teacher-with-students.jpg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2" name="Shape 11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3" name="Shape 11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4" name="Shape 11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9" name="Shape 1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0" name="Shape 12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6" name="Shape 12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7" name="Shape 12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8" name="Shape 12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34" name="Shape 13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5" name="Shape 13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36" name="Shape 13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59" name="Shape 5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60" name="Shape 60"/>
          <p:cNvGrpSpPr/>
          <p:nvPr/>
        </p:nvGrpSpPr>
        <p:grpSpPr>
          <a:xfrm>
            <a:off y="1000670" x="-11"/>
            <a:ext cy="3087224" cx="7314320"/>
            <a:chOff y="1378676" x="-11"/>
            <a:chExt cy="4116299" cx="7314320"/>
          </a:xfrm>
        </p:grpSpPr>
        <p:sp>
          <p:nvSpPr>
            <p:cNvPr id="61" name="Shape 61"/>
            <p:cNvSpPr/>
            <p:nvPr/>
          </p:nvSpPr>
          <p:spPr>
            <a:xfrm flipH="1">
              <a:off y="1378676" x="-11"/>
              <a:ext cy="4116299" cx="1878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62" name="Shape 62"/>
            <p:cNvSpPr/>
            <p:nvPr/>
          </p:nvSpPr>
          <p:spPr>
            <a:xfrm flipH="1">
              <a:off y="1378676" x="187809"/>
              <a:ext cy="4116299" cx="7126499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63" name="Shape 63"/>
          <p:cNvSpPr txBox="1"/>
          <p:nvPr>
            <p:ph type="ctrTitle"/>
          </p:nvPr>
        </p:nvSpPr>
        <p:spPr>
          <a:xfrm>
            <a:off y="1699932" x="685800"/>
            <a:ext cy="1000499" cx="6400799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64" name="Shape 64"/>
          <p:cNvSpPr txBox="1"/>
          <p:nvPr>
            <p:ph idx="1" type="subTitle"/>
          </p:nvPr>
        </p:nvSpPr>
        <p:spPr>
          <a:xfrm>
            <a:off y="2700338" x="685800"/>
            <a:ext cy="675299" cx="64007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indent="152400" marL="0"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1pPr>
            <a:lvl2pPr indent="152400" marL="0"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2pPr>
            <a:lvl3pPr indent="152400" marL="0"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3pPr>
            <a:lvl4pPr indent="152400" marL="0"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4pPr>
            <a:lvl5pPr indent="152400" marL="0"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5pPr>
            <a:lvl6pPr indent="152400" marL="0"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6pPr>
            <a:lvl7pPr indent="152400" marL="0"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7pPr>
            <a:lvl8pPr indent="152400" marL="0"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8pPr>
            <a:lvl9pPr indent="152400" marL="0"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65" name="Shape 6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66" name="Shape 66"/>
          <p:cNvGrpSpPr/>
          <p:nvPr/>
        </p:nvGrpSpPr>
        <p:grpSpPr>
          <a:xfrm>
            <a:off y="-9140" x="-13"/>
            <a:ext cy="1209421" cx="8005727"/>
            <a:chOff y="-12187" x="-13"/>
            <a:chExt cy="1161900" cx="8005727"/>
          </a:xfrm>
        </p:grpSpPr>
        <p:sp>
          <p:nvSpPr>
            <p:cNvPr id="67" name="Shape 67"/>
            <p:cNvSpPr/>
            <p:nvPr/>
          </p:nvSpPr>
          <p:spPr>
            <a:xfrm flipH="1">
              <a:off y="-12187" x="-13"/>
              <a:ext cy="1161900" cx="1878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68" name="Shape 68"/>
            <p:cNvSpPr/>
            <p:nvPr/>
          </p:nvSpPr>
          <p:spPr>
            <a:xfrm flipH="1">
              <a:off y="-12187" x="187715"/>
              <a:ext cy="1161900" cx="7817999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69" name="Shape 69"/>
          <p:cNvSpPr txBox="1"/>
          <p:nvPr>
            <p:ph type="title"/>
          </p:nvPr>
        </p:nvSpPr>
        <p:spPr>
          <a:xfrm>
            <a:off y="101100" x="457200"/>
            <a:ext cy="1013999" cx="7315499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y="1278516" x="457200"/>
            <a:ext cy="363030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71" name="Shape 7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2" name="Shape 72"/>
          <p:cNvSpPr txBox="1"/>
          <p:nvPr>
            <p:ph idx="1" type="body"/>
          </p:nvPr>
        </p:nvSpPr>
        <p:spPr>
          <a:xfrm>
            <a:off y="1278513" x="456245"/>
            <a:ext cy="3630300" cx="40385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73" name="Shape 73"/>
          <p:cNvSpPr txBox="1"/>
          <p:nvPr>
            <p:ph idx="2" type="body"/>
          </p:nvPr>
        </p:nvSpPr>
        <p:spPr>
          <a:xfrm>
            <a:off y="1278513" x="4648200"/>
            <a:ext cy="3630300" cx="40385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grpSp>
        <p:nvGrpSpPr>
          <p:cNvPr id="74" name="Shape 74"/>
          <p:cNvGrpSpPr/>
          <p:nvPr/>
        </p:nvGrpSpPr>
        <p:grpSpPr>
          <a:xfrm>
            <a:off y="-9140" x="-13"/>
            <a:ext cy="1209421" cx="8005727"/>
            <a:chOff y="-12187" x="-13"/>
            <a:chExt cy="1161900" cx="8005727"/>
          </a:xfrm>
        </p:grpSpPr>
        <p:sp>
          <p:nvSpPr>
            <p:cNvPr id="75" name="Shape 75"/>
            <p:cNvSpPr/>
            <p:nvPr/>
          </p:nvSpPr>
          <p:spPr>
            <a:xfrm flipH="1">
              <a:off y="-12187" x="-13"/>
              <a:ext cy="1161900" cx="187800"/>
            </a:xfrm>
            <a:prstGeom prst="rect">
              <a:avLst/>
            </a:prstGeom>
            <a:solidFill>
              <a:srgbClr val="AB0101"/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76" name="Shape 76"/>
            <p:cNvSpPr/>
            <p:nvPr/>
          </p:nvSpPr>
          <p:spPr>
            <a:xfrm flipH="1">
              <a:off y="-12187" x="187715"/>
              <a:ext cy="1161900" cx="7817999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77" name="Shape 77"/>
          <p:cNvSpPr txBox="1"/>
          <p:nvPr>
            <p:ph type="title"/>
          </p:nvPr>
        </p:nvSpPr>
        <p:spPr>
          <a:xfrm>
            <a:off y="101100" x="457200"/>
            <a:ext cy="1013999" cx="7315499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78" name="Shape 7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79" name="Shape 79"/>
          <p:cNvGrpSpPr/>
          <p:nvPr/>
        </p:nvGrpSpPr>
        <p:grpSpPr>
          <a:xfrm>
            <a:off y="-9140" x="-13"/>
            <a:ext cy="1209421" cx="8005727"/>
            <a:chOff y="-12187" x="-13"/>
            <a:chExt cy="1161900" cx="8005727"/>
          </a:xfrm>
        </p:grpSpPr>
        <p:sp>
          <p:nvSpPr>
            <p:cNvPr id="80" name="Shape 80"/>
            <p:cNvSpPr/>
            <p:nvPr/>
          </p:nvSpPr>
          <p:spPr>
            <a:xfrm flipH="1">
              <a:off y="-12187" x="-13"/>
              <a:ext cy="1161900" cx="187800"/>
            </a:xfrm>
            <a:prstGeom prst="rect">
              <a:avLst/>
            </a:prstGeom>
            <a:solidFill>
              <a:srgbClr val="AB0101"/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81" name="Shape 81"/>
            <p:cNvSpPr/>
            <p:nvPr/>
          </p:nvSpPr>
          <p:spPr>
            <a:xfrm flipH="1">
              <a:off y="-12187" x="187715"/>
              <a:ext cy="1161900" cx="7817999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82" name="Shape 82"/>
          <p:cNvSpPr txBox="1"/>
          <p:nvPr>
            <p:ph type="title"/>
          </p:nvPr>
        </p:nvSpPr>
        <p:spPr>
          <a:xfrm>
            <a:off y="101100" x="457200"/>
            <a:ext cy="1013999" cx="7315499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83" name="Shape 8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4" name="Shape 84"/>
          <p:cNvSpPr/>
          <p:nvPr/>
        </p:nvSpPr>
        <p:spPr>
          <a:xfrm flipH="1">
            <a:off y="4623760" x="8964665"/>
            <a:ext cy="521400" cx="187800"/>
          </a:xfrm>
          <a:prstGeom prst="rect">
            <a:avLst/>
          </a:prstGeom>
          <a:solidFill>
            <a:srgbClr val="AB010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85" name="Shape 85"/>
          <p:cNvSpPr/>
          <p:nvPr/>
        </p:nvSpPr>
        <p:spPr>
          <a:xfrm flipH="1">
            <a:off y="4623760" x="3866777"/>
            <a:ext cy="521400" cx="5097900"/>
          </a:xfrm>
          <a:prstGeom prst="rect">
            <a:avLst/>
          </a:prstGeom>
          <a:solidFill>
            <a:srgbClr val="0F243E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y="4623760" x="3866812"/>
            <a:ext cy="521400" cx="50979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indent="88900" mar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1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87" name="Shape 87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2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5" name="Shape 5"/>
          <p:cNvGrpSpPr/>
          <p:nvPr/>
        </p:nvGrpSpPr>
        <p:grpSpPr>
          <a:xfrm>
            <a:off y="-70" x="33867"/>
            <a:ext cy="2107677" cx="3409812"/>
            <a:chOff y="1493" x="0"/>
            <a:chExt cy="2810236" cx="3409812"/>
          </a:xfrm>
        </p:grpSpPr>
        <p:cxnSp>
          <p:nvCxnSpPr>
            <p:cNvPr id="6" name="Shape 6"/>
            <p:cNvCxnSpPr/>
            <p:nvPr/>
          </p:nvCxnSpPr>
          <p:spPr>
            <a:xfrm>
              <a:off y="245542" x="0"/>
              <a:ext cy="1500" cx="32510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7" name="Shape 7"/>
            <p:cNvCxnSpPr/>
            <p:nvPr/>
          </p:nvCxnSpPr>
          <p:spPr>
            <a:xfrm rot="-5400000">
              <a:off y="1407880" x="-1212177"/>
              <a:ext cy="1500" cx="28062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8" name="Shape 8"/>
            <p:cNvCxnSpPr/>
            <p:nvPr/>
          </p:nvCxnSpPr>
          <p:spPr>
            <a:xfrm>
              <a:off y="474143" x="0"/>
              <a:ext cy="1500" cx="26669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9" name="Shape 9"/>
            <p:cNvCxnSpPr/>
            <p:nvPr/>
          </p:nvCxnSpPr>
          <p:spPr>
            <a:xfrm>
              <a:off y="702743" x="0"/>
              <a:ext cy="1500" cx="2167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0" name="Shape 10"/>
            <p:cNvCxnSpPr/>
            <p:nvPr/>
          </p:nvCxnSpPr>
          <p:spPr>
            <a:xfrm>
              <a:off y="931342" x="0"/>
              <a:ext cy="1500" cx="18626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1" name="Shape 11"/>
            <p:cNvCxnSpPr/>
            <p:nvPr/>
          </p:nvCxnSpPr>
          <p:spPr>
            <a:xfrm>
              <a:off y="1159942" x="0"/>
              <a:ext cy="1500" cx="14900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2" name="Shape 12"/>
            <p:cNvCxnSpPr/>
            <p:nvPr/>
          </p:nvCxnSpPr>
          <p:spPr>
            <a:xfrm>
              <a:off y="1388542" x="0"/>
              <a:ext cy="1500" cx="12191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3" name="Shape 13"/>
            <p:cNvCxnSpPr/>
            <p:nvPr/>
          </p:nvCxnSpPr>
          <p:spPr>
            <a:xfrm>
              <a:off y="1617142" x="0"/>
              <a:ext cy="1500" cx="9905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4" name="Shape 14"/>
            <p:cNvCxnSpPr/>
            <p:nvPr/>
          </p:nvCxnSpPr>
          <p:spPr>
            <a:xfrm>
              <a:off y="1845742" x="0"/>
              <a:ext cy="1500" cx="7452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5" name="Shape 15"/>
            <p:cNvCxnSpPr/>
            <p:nvPr/>
          </p:nvCxnSpPr>
          <p:spPr>
            <a:xfrm>
              <a:off y="2074342" x="0"/>
              <a:ext cy="1500" cx="5333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6" name="Shape 16"/>
            <p:cNvCxnSpPr/>
            <p:nvPr/>
          </p:nvCxnSpPr>
          <p:spPr>
            <a:xfrm>
              <a:off y="2302943" x="0"/>
              <a:ext cy="1500" cx="2624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7" name="Shape 17"/>
            <p:cNvCxnSpPr/>
            <p:nvPr/>
          </p:nvCxnSpPr>
          <p:spPr>
            <a:xfrm rot="-5400000">
              <a:off y="1238115" x="-814261"/>
              <a:ext cy="1500" cx="24683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8" name="Shape 18"/>
            <p:cNvCxnSpPr/>
            <p:nvPr/>
          </p:nvCxnSpPr>
          <p:spPr>
            <a:xfrm rot="-5400000">
              <a:off y="1014527" x="-357712"/>
              <a:ext cy="1500" cx="20180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9" name="Shape 19"/>
            <p:cNvCxnSpPr/>
            <p:nvPr/>
          </p:nvCxnSpPr>
          <p:spPr>
            <a:xfrm rot="-5400000">
              <a:off y="887576" x="-853"/>
              <a:ext cy="1500" cx="17639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0" name="Shape 20"/>
            <p:cNvCxnSpPr/>
            <p:nvPr/>
          </p:nvCxnSpPr>
          <p:spPr>
            <a:xfrm rot="-5400000">
              <a:off y="790194" x="326307"/>
              <a:ext cy="1500" cx="15693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1" name="Shape 21"/>
            <p:cNvCxnSpPr/>
            <p:nvPr/>
          </p:nvCxnSpPr>
          <p:spPr>
            <a:xfrm rot="-5400000">
              <a:off y="709726" x="636516"/>
              <a:ext cy="1500" cx="1408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2" name="Shape 22"/>
            <p:cNvCxnSpPr/>
            <p:nvPr/>
          </p:nvCxnSpPr>
          <p:spPr>
            <a:xfrm rot="-5400000">
              <a:off y="603961" x="972228"/>
              <a:ext cy="1500" cx="11967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3" name="Shape 23"/>
            <p:cNvCxnSpPr/>
            <p:nvPr/>
          </p:nvCxnSpPr>
          <p:spPr>
            <a:xfrm rot="-5400000">
              <a:off y="527761" x="1278236"/>
              <a:ext cy="1500" cx="10443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4" name="Shape 24"/>
            <p:cNvCxnSpPr/>
            <p:nvPr/>
          </p:nvCxnSpPr>
          <p:spPr>
            <a:xfrm rot="-5400000">
              <a:off y="440776" x="1590398"/>
              <a:ext cy="1500" cx="8795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5" name="Shape 25"/>
            <p:cNvCxnSpPr/>
            <p:nvPr/>
          </p:nvCxnSpPr>
          <p:spPr>
            <a:xfrm rot="-5400000">
              <a:off y="377227" x="1883657"/>
              <a:ext cy="1500" cx="7527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6" name="Shape 26"/>
            <p:cNvCxnSpPr/>
            <p:nvPr/>
          </p:nvCxnSpPr>
          <p:spPr>
            <a:xfrm rot="-5400000">
              <a:off y="292493" x="2198066"/>
              <a:ext cy="1500" cx="5834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7" name="Shape 27"/>
            <p:cNvCxnSpPr/>
            <p:nvPr/>
          </p:nvCxnSpPr>
          <p:spPr>
            <a:xfrm rot="-5400000">
              <a:off y="199376" x="2521027"/>
              <a:ext cy="1500" cx="3972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8" name="Shape 28"/>
            <p:cNvCxnSpPr/>
            <p:nvPr/>
          </p:nvCxnSpPr>
          <p:spPr>
            <a:xfrm rot="-5400000">
              <a:off y="148627" x="2801688"/>
              <a:ext cy="1500" cx="2954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9" name="Shape 29"/>
            <p:cNvCxnSpPr/>
            <p:nvPr/>
          </p:nvCxnSpPr>
          <p:spPr>
            <a:xfrm rot="-5400000">
              <a:off y="102444" x="3079242"/>
              <a:ext cy="1500" cx="2015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30" name="Shape 30"/>
            <p:cNvCxnSpPr/>
            <p:nvPr/>
          </p:nvCxnSpPr>
          <p:spPr>
            <a:xfrm rot="-5400000">
              <a:off y="85076" x="3324762"/>
              <a:ext cy="1500" cx="1686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</p:grpSp>
      <p:sp>
        <p:nvSpPr>
          <p:cNvPr id="31" name="Shape 31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indent="279400" marL="0"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1pPr>
            <a:lvl2pPr indent="279400" marL="0"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2pPr>
            <a:lvl3pPr indent="279400" marL="0"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3pPr>
            <a:lvl4pPr indent="279400" marL="0"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4pPr>
            <a:lvl5pPr indent="279400" marL="0"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5pPr>
            <a:lvl6pPr indent="279400" marL="0"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6pPr>
            <a:lvl7pPr indent="279400" marL="0"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7pPr>
            <a:lvl8pPr indent="279400" marL="0"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8pPr>
            <a:lvl9pPr indent="279400" marL="0"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2" name="Shape 32"/>
          <p:cNvSpPr txBox="1"/>
          <p:nvPr>
            <p:ph idx="1" type="body"/>
          </p:nvPr>
        </p:nvSpPr>
        <p:spPr>
          <a:xfrm>
            <a:off y="1200150" x="457200"/>
            <a:ext cy="339450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indent="-228600" marL="342900"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indent="-171450" marL="742950"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2pPr>
            <a:lvl3pPr indent="-114300" marL="1143000"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3pPr>
            <a:lvl4pPr indent="-114300" marL="1600200"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4pPr>
            <a:lvl5pPr indent="-114300" marL="2057400"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5pPr>
            <a:lvl6pPr indent="-114300" marL="2514600"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6pPr>
            <a:lvl7pPr indent="-114300" marL="2971800"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7pPr>
            <a:lvl8pPr indent="-114300" marL="3429000"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8pPr>
            <a:lvl9pPr indent="-114300" marL="3886200"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9pPr>
          </a:lstStyle>
          <a:p/>
        </p:txBody>
      </p:sp>
      <p:grpSp>
        <p:nvGrpSpPr>
          <p:cNvPr id="33" name="Shape 33"/>
          <p:cNvGrpSpPr/>
          <p:nvPr/>
        </p:nvGrpSpPr>
        <p:grpSpPr>
          <a:xfrm rot="10800000">
            <a:off y="3035893" x="5734187"/>
            <a:ext cy="2107677" cx="3409812"/>
            <a:chOff y="1493" x="0"/>
            <a:chExt cy="2810236" cx="3409812"/>
          </a:xfrm>
        </p:grpSpPr>
        <p:cxnSp>
          <p:nvCxnSpPr>
            <p:cNvPr id="34" name="Shape 34"/>
            <p:cNvCxnSpPr/>
            <p:nvPr/>
          </p:nvCxnSpPr>
          <p:spPr>
            <a:xfrm>
              <a:off y="245542" x="0"/>
              <a:ext cy="1500" cx="32510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35" name="Shape 35"/>
            <p:cNvCxnSpPr/>
            <p:nvPr/>
          </p:nvCxnSpPr>
          <p:spPr>
            <a:xfrm rot="-5400000">
              <a:off y="1407880" x="-1212177"/>
              <a:ext cy="1500" cx="28062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36" name="Shape 36"/>
            <p:cNvCxnSpPr/>
            <p:nvPr/>
          </p:nvCxnSpPr>
          <p:spPr>
            <a:xfrm>
              <a:off y="474143" x="0"/>
              <a:ext cy="1500" cx="26669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37" name="Shape 37"/>
            <p:cNvCxnSpPr/>
            <p:nvPr/>
          </p:nvCxnSpPr>
          <p:spPr>
            <a:xfrm>
              <a:off y="702743" x="0"/>
              <a:ext cy="1500" cx="2167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38" name="Shape 38"/>
            <p:cNvCxnSpPr/>
            <p:nvPr/>
          </p:nvCxnSpPr>
          <p:spPr>
            <a:xfrm>
              <a:off y="931342" x="0"/>
              <a:ext cy="1500" cx="18626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39" name="Shape 39"/>
            <p:cNvCxnSpPr/>
            <p:nvPr/>
          </p:nvCxnSpPr>
          <p:spPr>
            <a:xfrm>
              <a:off y="1159942" x="0"/>
              <a:ext cy="1500" cx="14900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0" name="Shape 40"/>
            <p:cNvCxnSpPr/>
            <p:nvPr/>
          </p:nvCxnSpPr>
          <p:spPr>
            <a:xfrm>
              <a:off y="1388542" x="0"/>
              <a:ext cy="1500" cx="12191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1" name="Shape 41"/>
            <p:cNvCxnSpPr/>
            <p:nvPr/>
          </p:nvCxnSpPr>
          <p:spPr>
            <a:xfrm>
              <a:off y="1617142" x="0"/>
              <a:ext cy="1500" cx="9905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2" name="Shape 42"/>
            <p:cNvCxnSpPr/>
            <p:nvPr/>
          </p:nvCxnSpPr>
          <p:spPr>
            <a:xfrm>
              <a:off y="1845742" x="0"/>
              <a:ext cy="1500" cx="7452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3" name="Shape 43"/>
            <p:cNvCxnSpPr/>
            <p:nvPr/>
          </p:nvCxnSpPr>
          <p:spPr>
            <a:xfrm>
              <a:off y="2074342" x="0"/>
              <a:ext cy="1500" cx="5333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4" name="Shape 44"/>
            <p:cNvCxnSpPr/>
            <p:nvPr/>
          </p:nvCxnSpPr>
          <p:spPr>
            <a:xfrm>
              <a:off y="2302943" x="0"/>
              <a:ext cy="1500" cx="2624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5" name="Shape 45"/>
            <p:cNvCxnSpPr/>
            <p:nvPr/>
          </p:nvCxnSpPr>
          <p:spPr>
            <a:xfrm rot="-5400000">
              <a:off y="1238115" x="-814261"/>
              <a:ext cy="1500" cx="24683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6" name="Shape 46"/>
            <p:cNvCxnSpPr/>
            <p:nvPr/>
          </p:nvCxnSpPr>
          <p:spPr>
            <a:xfrm rot="-5400000">
              <a:off y="1014527" x="-357712"/>
              <a:ext cy="1500" cx="20180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7" name="Shape 47"/>
            <p:cNvCxnSpPr/>
            <p:nvPr/>
          </p:nvCxnSpPr>
          <p:spPr>
            <a:xfrm rot="-5400000">
              <a:off y="887576" x="-853"/>
              <a:ext cy="1500" cx="17639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8" name="Shape 48"/>
            <p:cNvCxnSpPr/>
            <p:nvPr/>
          </p:nvCxnSpPr>
          <p:spPr>
            <a:xfrm rot="-5400000">
              <a:off y="790194" x="326307"/>
              <a:ext cy="1500" cx="15693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9" name="Shape 49"/>
            <p:cNvCxnSpPr/>
            <p:nvPr/>
          </p:nvCxnSpPr>
          <p:spPr>
            <a:xfrm rot="-5400000">
              <a:off y="709726" x="636516"/>
              <a:ext cy="1500" cx="1408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0" name="Shape 50"/>
            <p:cNvCxnSpPr/>
            <p:nvPr/>
          </p:nvCxnSpPr>
          <p:spPr>
            <a:xfrm rot="-5400000">
              <a:off y="603961" x="972228"/>
              <a:ext cy="1500" cx="11967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1" name="Shape 51"/>
            <p:cNvCxnSpPr/>
            <p:nvPr/>
          </p:nvCxnSpPr>
          <p:spPr>
            <a:xfrm rot="-5400000">
              <a:off y="527761" x="1278236"/>
              <a:ext cy="1500" cx="10443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2" name="Shape 52"/>
            <p:cNvCxnSpPr/>
            <p:nvPr/>
          </p:nvCxnSpPr>
          <p:spPr>
            <a:xfrm rot="-5400000">
              <a:off y="440776" x="1590398"/>
              <a:ext cy="1500" cx="8795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3" name="Shape 53"/>
            <p:cNvCxnSpPr/>
            <p:nvPr/>
          </p:nvCxnSpPr>
          <p:spPr>
            <a:xfrm rot="-5400000">
              <a:off y="377227" x="1883657"/>
              <a:ext cy="1500" cx="7527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4" name="Shape 54"/>
            <p:cNvCxnSpPr/>
            <p:nvPr/>
          </p:nvCxnSpPr>
          <p:spPr>
            <a:xfrm rot="-5400000">
              <a:off y="292493" x="2198066"/>
              <a:ext cy="1500" cx="5834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5" name="Shape 55"/>
            <p:cNvCxnSpPr/>
            <p:nvPr/>
          </p:nvCxnSpPr>
          <p:spPr>
            <a:xfrm rot="-5400000">
              <a:off y="199376" x="2521027"/>
              <a:ext cy="1500" cx="3972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6" name="Shape 56"/>
            <p:cNvCxnSpPr/>
            <p:nvPr/>
          </p:nvCxnSpPr>
          <p:spPr>
            <a:xfrm rot="-5400000">
              <a:off y="148627" x="2801688"/>
              <a:ext cy="1500" cx="2954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7" name="Shape 57"/>
            <p:cNvCxnSpPr/>
            <p:nvPr/>
          </p:nvCxnSpPr>
          <p:spPr>
            <a:xfrm rot="-5400000">
              <a:off y="102444" x="3079242"/>
              <a:ext cy="1500" cx="2015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8" name="Shape 58"/>
            <p:cNvCxnSpPr/>
            <p:nvPr/>
          </p:nvCxnSpPr>
          <p:spPr>
            <a:xfrm rot="-5400000">
              <a:off y="85076" x="3324762"/>
              <a:ext cy="1500" cx="1686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</p:grp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jpg" Type="http://schemas.openxmlformats.org/officeDocument/2006/relationships/image" Id="rId3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3.png" Type="http://schemas.openxmlformats.org/officeDocument/2006/relationships/image" Id="rId4"/><Relationship Target="https://docs.google.com/document/d/1u-ZERZLHrFwdLTXLYsi6Qha6cT8Y2VzKHLbeMjW5VdM/edit?usp=sharing" Type="http://schemas.openxmlformats.org/officeDocument/2006/relationships/hyperlink" TargetMode="External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1.png" Type="http://schemas.openxmlformats.org/officeDocument/2006/relationships/image" Id="rId4"/><Relationship Target="https://docs.google.com/presentation/d/1UOGCUvzmqm4fuXTjTo-l0U04xTIfm7Bf-Dmlg9CdYxo/edit?usp=sharing" Type="http://schemas.openxmlformats.org/officeDocument/2006/relationships/hyperlink" TargetMode="External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5.png" Type="http://schemas.openxmlformats.org/officeDocument/2006/relationships/image" Id="rId3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6.png" Type="http://schemas.openxmlformats.org/officeDocument/2006/relationships/image" Id="rId3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4.png" Type="http://schemas.openxmlformats.org/officeDocument/2006/relationships/image" Id="rId4"/><Relationship Target="../media/image02.jpg" Type="http://schemas.openxmlformats.org/officeDocument/2006/relationships/image" Id="rId3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8" name="Shape 8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9" name="Shape 89"/>
          <p:cNvSpPr txBox="1"/>
          <p:nvPr>
            <p:ph type="ctrTitle"/>
          </p:nvPr>
        </p:nvSpPr>
        <p:spPr>
          <a:xfrm>
            <a:off y="1699932" x="685800"/>
            <a:ext cy="1000499" cx="64007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buNone/>
            </a:pPr>
            <a:r>
              <a:rPr sz="3600" lang="en"/>
              <a:t>Coastal Process Project Storyboard</a:t>
            </a:r>
          </a:p>
        </p:txBody>
      </p:sp>
      <p:sp>
        <p:nvSpPr>
          <p:cNvPr id="90" name="Shape 90"/>
          <p:cNvSpPr txBox="1"/>
          <p:nvPr>
            <p:ph idx="1" type="subTitle"/>
          </p:nvPr>
        </p:nvSpPr>
        <p:spPr>
          <a:xfrm>
            <a:off y="2700338" x="685800"/>
            <a:ext cy="675299" cx="64007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>
              <a:buNone/>
            </a:pPr>
            <a:r>
              <a:rPr lang="en"/>
              <a:t>Jerrad Gray and Lauran Guerra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4" name="Shape 9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5" name="Shape 95"/>
          <p:cNvSpPr txBox="1"/>
          <p:nvPr>
            <p:ph type="title"/>
          </p:nvPr>
        </p:nvSpPr>
        <p:spPr>
          <a:xfrm>
            <a:off y="101100" x="457200"/>
            <a:ext cy="1013999" cx="73154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b="1" sz="2400" lang="en">
                <a:solidFill>
                  <a:srgbClr val="FFFFFF"/>
                </a:solidFill>
              </a:rPr>
              <a:t>Entry Event - Day 1</a:t>
            </a:r>
          </a:p>
        </p:txBody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y="1640975" x="457200"/>
            <a:ext cy="3051299" cx="74100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lnSpc>
                <a:spcPct val="115000"/>
              </a:lnSpc>
              <a:buClr>
                <a:schemeClr val="dk1"/>
              </a:buClr>
              <a:buSzPct val="61111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Step 1) Show students the initial aerial shot of University Beach on August 26th, 2001.</a:t>
            </a:r>
          </a:p>
          <a:p>
            <a:pPr rtl="0" lvl="0">
              <a:lnSpc>
                <a:spcPct val="115000"/>
              </a:lnSpc>
              <a:buClr>
                <a:schemeClr val="dk1"/>
              </a:buClr>
              <a:buSzPct val="61111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Step 2) Ask students to draw on a piece of paper what they think the shoreline will look like in 10 years time.</a:t>
            </a:r>
          </a:p>
          <a:p>
            <a:pPr rtl="0" lvl="0">
              <a:lnSpc>
                <a:spcPct val="115000"/>
              </a:lnSpc>
              <a:buClr>
                <a:schemeClr val="dk1"/>
              </a:buClr>
              <a:buSzPct val="61111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Step 3) Show the students the aerial shot of University Beach on NAIP (August) 2012.</a:t>
            </a:r>
          </a:p>
          <a:p>
            <a:pPr rtl="0" lvl="0">
              <a:buNone/>
            </a:pPr>
            <a:r>
              <a:rPr lang="en">
                <a:solidFill>
                  <a:schemeClr val="dk1"/>
                </a:solidFill>
              </a:rPr>
              <a:t>Step 4) Ask the students why they think this happened to the beach. This leads into the driving question. </a:t>
            </a:r>
          </a:p>
          <a:p>
            <a:pPr>
              <a:buNone/>
            </a:pPr>
            <a:r>
              <a:rPr lang="en">
                <a:solidFill>
                  <a:schemeClr val="dk1"/>
                </a:solidFill>
              </a:rPr>
              <a:t>Step 5) Show students the before and after shots of the beach.</a:t>
            </a:r>
          </a:p>
        </p:txBody>
      </p:sp>
      <p:pic>
        <p:nvPicPr>
          <p:cNvPr id="97" name="Shape 97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0" x="4490950"/>
            <a:ext cy="1462999" cx="4653049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1" name="Shape 10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2" name="Shape 102"/>
          <p:cNvSpPr txBox="1"/>
          <p:nvPr>
            <p:ph type="title"/>
          </p:nvPr>
        </p:nvSpPr>
        <p:spPr>
          <a:xfrm>
            <a:off y="101100" x="457200"/>
            <a:ext cy="1013999" cx="73154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b="1" sz="2400" lang="en">
                <a:solidFill>
                  <a:srgbClr val="FFFFFF"/>
                </a:solidFill>
              </a:rPr>
              <a:t>Mini Webquest - Day 1</a:t>
            </a:r>
          </a:p>
        </p:txBody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y="1209500" x="457200"/>
            <a:ext cy="3630300" cx="74142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>
                <a:solidFill>
                  <a:srgbClr val="000000"/>
                </a:solidFill>
              </a:rPr>
              <a:t>(</a:t>
            </a:r>
            <a:r>
              <a:rPr u="sng" lang="en">
                <a:solidFill>
                  <a:srgbClr val="000000"/>
                </a:solidFill>
                <a:hlinkClick r:id="rId3"/>
              </a:rPr>
              <a:t>Webquest found here</a:t>
            </a:r>
            <a:r>
              <a:rPr lang="en">
                <a:solidFill>
                  <a:srgbClr val="000000"/>
                </a:solidFill>
              </a:rPr>
              <a:t>)</a:t>
            </a:r>
          </a:p>
          <a:p>
            <a:r>
              <a:t/>
            </a:r>
          </a:p>
          <a:p>
            <a:pPr rtl="0" lvl="0">
              <a:buNone/>
            </a:pPr>
            <a:r>
              <a:rPr lang="en">
                <a:solidFill>
                  <a:srgbClr val="000000"/>
                </a:solidFill>
              </a:rPr>
              <a:t>Step 1) Teacher briefs class on the intro, task, resource, process and introduces the rubric for the WebQuest.</a:t>
            </a:r>
          </a:p>
          <a:p>
            <a:pPr rtl="0" lvl="0">
              <a:buNone/>
            </a:pPr>
            <a:r>
              <a:rPr lang="en">
                <a:solidFill>
                  <a:srgbClr val="000000"/>
                </a:solidFill>
              </a:rPr>
              <a:t>Step 2) Teacher splits the students into groups of 4.</a:t>
            </a:r>
          </a:p>
          <a:p>
            <a:pPr rtl="0" lvl="0">
              <a:buNone/>
            </a:pPr>
            <a:r>
              <a:rPr lang="en">
                <a:solidFill>
                  <a:srgbClr val="000000"/>
                </a:solidFill>
              </a:rPr>
              <a:t>Step 3) Students will download the WebQuest and upload it to their appropriate group folder.</a:t>
            </a:r>
          </a:p>
          <a:p>
            <a:pPr rtl="0" lvl="0">
              <a:buNone/>
            </a:pPr>
            <a:r>
              <a:rPr lang="en">
                <a:solidFill>
                  <a:srgbClr val="000000"/>
                </a:solidFill>
              </a:rPr>
              <a:t>Step 4) As students work on WebQuest, </a:t>
            </a:r>
          </a:p>
          <a:p>
            <a:pPr>
              <a:buNone/>
            </a:pPr>
            <a:r>
              <a:rPr lang="en">
                <a:solidFill>
                  <a:srgbClr val="000000"/>
                </a:solidFill>
              </a:rPr>
              <a:t>teacher monitors group activities.</a:t>
            </a:r>
          </a:p>
        </p:txBody>
      </p:sp>
      <p:pic>
        <p:nvPicPr>
          <p:cNvPr id="104" name="Shape 104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3116800" x="5424725"/>
            <a:ext cy="1852450" cx="2817474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8" name="Shape 10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9" name="Shape 109"/>
          <p:cNvSpPr txBox="1"/>
          <p:nvPr>
            <p:ph type="title"/>
          </p:nvPr>
        </p:nvSpPr>
        <p:spPr>
          <a:xfrm>
            <a:off y="101100" x="457200"/>
            <a:ext cy="1013999" cx="73154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b="1" sz="2400" lang="en"/>
              <a:t>Using the CHRGIS Tool - Day 2</a:t>
            </a:r>
          </a:p>
        </p:txBody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y="1278516" x="457200"/>
            <a:ext cy="36303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>
                <a:solidFill>
                  <a:srgbClr val="000000"/>
                </a:solidFill>
              </a:rPr>
              <a:t>Step 1) Teacher will lead the students to a tutorial found </a:t>
            </a:r>
            <a:r>
              <a:rPr u="sng" lang="en">
                <a:solidFill>
                  <a:srgbClr val="000000"/>
                </a:solidFill>
                <a:hlinkClick r:id="rId3"/>
              </a:rPr>
              <a:t>here</a:t>
            </a:r>
            <a:r>
              <a:rPr lang="en">
                <a:solidFill>
                  <a:srgbClr val="000000"/>
                </a:solidFill>
              </a:rPr>
              <a:t>.</a:t>
            </a:r>
          </a:p>
          <a:p>
            <a:r>
              <a:t/>
            </a:r>
          </a:p>
          <a:p>
            <a:pPr rtl="0" lvl="0">
              <a:buNone/>
            </a:pPr>
            <a:r>
              <a:rPr lang="en">
                <a:solidFill>
                  <a:srgbClr val="000000"/>
                </a:solidFill>
              </a:rPr>
              <a:t>Step 2) Students will split into groups of 3 or 4 and explore the CHRGIS tool using the University Beach site.</a:t>
            </a:r>
          </a:p>
          <a:p>
            <a:r>
              <a:t/>
            </a:r>
          </a:p>
          <a:p>
            <a:pPr rtl="0" lvl="0">
              <a:buNone/>
            </a:pPr>
            <a:r>
              <a:rPr lang="en">
                <a:solidFill>
                  <a:srgbClr val="000000"/>
                </a:solidFill>
              </a:rPr>
              <a:t>Step 3) Teacher prepares the Expert stations for Jigsaw Activity.</a:t>
            </a:r>
          </a:p>
          <a:p>
            <a:r>
              <a:t/>
            </a:r>
          </a:p>
          <a:p>
            <a:pPr rtl="0" lvl="0">
              <a:buNone/>
            </a:pPr>
            <a:r>
              <a:rPr lang="en">
                <a:solidFill>
                  <a:srgbClr val="000000"/>
                </a:solidFill>
              </a:rPr>
              <a:t>Step 4) Teacher introduces the Jigsaw Mindomo mind map activity.</a:t>
            </a:r>
          </a:p>
          <a:p>
            <a:r>
              <a:t/>
            </a:r>
          </a:p>
          <a:p>
            <a:pPr rtl="0" lvl="0">
              <a:buNone/>
            </a:pPr>
            <a:r>
              <a:rPr lang="en">
                <a:solidFill>
                  <a:srgbClr val="000000"/>
                </a:solidFill>
              </a:rPr>
              <a:t>Step 5) </a:t>
            </a:r>
            <a:r>
              <a:rPr lang="en">
                <a:solidFill>
                  <a:schemeClr val="dk1"/>
                </a:solidFill>
              </a:rPr>
              <a:t>Students choose which member will be in Group A, B, or C expert groups and move to expert stations.</a:t>
            </a:r>
          </a:p>
        </p:txBody>
      </p:sp>
      <p:pic>
        <p:nvPicPr>
          <p:cNvPr id="111" name="Shape 111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4294650" x="4317175"/>
            <a:ext cy="728974" cx="4652875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5" name="Shape 11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6" name="Shape 116"/>
          <p:cNvSpPr txBox="1"/>
          <p:nvPr>
            <p:ph type="title"/>
          </p:nvPr>
        </p:nvSpPr>
        <p:spPr>
          <a:xfrm>
            <a:off y="101100" x="457200"/>
            <a:ext cy="1013999" cx="73154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b="1" sz="2400" lang="en"/>
              <a:t>Using the CHRGIS Tool - Day 2 Continued...</a:t>
            </a:r>
          </a:p>
        </p:txBody>
      </p:sp>
      <p:sp>
        <p:nvSpPr>
          <p:cNvPr id="117" name="Shape 117"/>
          <p:cNvSpPr txBox="1"/>
          <p:nvPr>
            <p:ph idx="1" type="body"/>
          </p:nvPr>
        </p:nvSpPr>
        <p:spPr>
          <a:xfrm>
            <a:off y="1278516" x="457200"/>
            <a:ext cy="36303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Clr>
                <a:schemeClr val="dk1"/>
              </a:buClr>
              <a:buSzPct val="61111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
</a:t>
            </a:r>
            <a:r>
              <a:rPr lang="en">
                <a:solidFill>
                  <a:schemeClr val="dk1"/>
                </a:solidFill>
              </a:rPr>
              <a:t>Step 6) Students will move to expert groups and learn their section’s material.</a:t>
            </a:r>
          </a:p>
          <a:p>
            <a:r>
              <a:t/>
            </a:r>
          </a:p>
          <a:p>
            <a:pPr rtl="0" lvl="0">
              <a:buClr>
                <a:schemeClr val="dk1"/>
              </a:buClr>
              <a:buSzPct val="61111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Step 7) Move back to base groups.</a:t>
            </a:r>
          </a:p>
          <a:p>
            <a:r>
              <a:t/>
            </a:r>
          </a:p>
          <a:p>
            <a:pPr rtl="0" lvl="0">
              <a:buClr>
                <a:schemeClr val="dk1"/>
              </a:buClr>
              <a:buSzPct val="61111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Step 8) Begin working on Mindomo mind map.</a:t>
            </a:r>
          </a:p>
          <a:p>
            <a:r>
              <a:t/>
            </a:r>
          </a:p>
        </p:txBody>
      </p:sp>
      <p:pic>
        <p:nvPicPr>
          <p:cNvPr id="118" name="Shape 118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3503350" x="1385887"/>
            <a:ext cy="1352550" cx="6372225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2" name="Shape 1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3" name="Shape 123"/>
          <p:cNvSpPr txBox="1"/>
          <p:nvPr>
            <p:ph type="title"/>
          </p:nvPr>
        </p:nvSpPr>
        <p:spPr>
          <a:xfrm>
            <a:off y="101100" x="457200"/>
            <a:ext cy="1013999" cx="73154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b="1" sz="2400" lang="en"/>
              <a:t>Using the CHRGIS Tool - Day 3</a:t>
            </a:r>
          </a:p>
        </p:txBody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y="1278516" x="457200"/>
            <a:ext cy="36303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>
                <a:solidFill>
                  <a:schemeClr val="dk1"/>
                </a:solidFill>
              </a:rPr>
              <a:t>Step 1) Students use the entire class period to complete their mind maps.</a:t>
            </a:r>
          </a:p>
          <a:p>
            <a:r>
              <a:t/>
            </a:r>
          </a:p>
          <a:p>
            <a:pPr rtl="0" lvl="0">
              <a:buNone/>
            </a:pPr>
            <a:r>
              <a:rPr lang="en">
                <a:solidFill>
                  <a:schemeClr val="dk1"/>
                </a:solidFill>
              </a:rPr>
              <a:t>Step 2) Teacher monitors group activities redirecting as needed.</a:t>
            </a:r>
          </a:p>
          <a:p>
            <a:r>
              <a:t/>
            </a:r>
          </a:p>
        </p:txBody>
      </p:sp>
      <p:pic>
        <p:nvPicPr>
          <p:cNvPr id="125" name="Shape 12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2671650" x="6672150"/>
            <a:ext cy="2471850" cx="247185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9" name="Shape 12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0" name="Shape 130"/>
          <p:cNvSpPr txBox="1"/>
          <p:nvPr>
            <p:ph type="title"/>
          </p:nvPr>
        </p:nvSpPr>
        <p:spPr>
          <a:xfrm>
            <a:off y="101100" x="457200"/>
            <a:ext cy="1013999" cx="73154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b="1" sz="2400" lang="en"/>
              <a:t>Present Project - Day 4</a:t>
            </a:r>
          </a:p>
        </p:txBody>
      </p:sp>
      <p:sp>
        <p:nvSpPr>
          <p:cNvPr id="131" name="Shape 131"/>
          <p:cNvSpPr txBox="1"/>
          <p:nvPr>
            <p:ph idx="1" type="body"/>
          </p:nvPr>
        </p:nvSpPr>
        <p:spPr>
          <a:xfrm>
            <a:off y="1278516" x="457200"/>
            <a:ext cy="36303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>
                <a:solidFill>
                  <a:schemeClr val="dk1"/>
                </a:solidFill>
              </a:rPr>
              <a:t>Step 1) Students will present the mind map to the class.</a:t>
            </a:r>
          </a:p>
        </p:txBody>
      </p:sp>
      <p:pic>
        <p:nvPicPr>
          <p:cNvPr id="132" name="Shape 13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2540275" x="4803375"/>
            <a:ext cy="2412025" cx="3683024"/>
          </a:xfrm>
          <a:prstGeom prst="rect">
            <a:avLst/>
          </a:prstGeom>
        </p:spPr>
      </p:pic>
      <p:pic>
        <p:nvPicPr>
          <p:cNvPr id="133" name="Shape 133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2496800" x="760800"/>
            <a:ext cy="2498975" cx="3536049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lesson-plan">
  <a:themeElements>
    <a:clrScheme name="Custom 501">
      <a:dk1>
        <a:srgbClr val="000000"/>
      </a:dk1>
      <a:lt1>
        <a:srgbClr val="EFEDE2"/>
      </a:lt1>
      <a:dk2>
        <a:srgbClr val="1F497D"/>
      </a:dk2>
      <a:lt2>
        <a:srgbClr val="FDFFFF"/>
      </a:lt2>
      <a:accent1>
        <a:srgbClr val="4F81BD"/>
      </a:accent1>
      <a:accent2>
        <a:srgbClr val="AB0101"/>
      </a:accent2>
      <a:accent3>
        <a:srgbClr val="86B060"/>
      </a:accent3>
      <a:accent4>
        <a:srgbClr val="7760A0"/>
      </a:accent4>
      <a:accent5>
        <a:srgbClr val="739395"/>
      </a:accent5>
      <a:accent6>
        <a:srgbClr val="968B52"/>
      </a:accent6>
      <a:hlink>
        <a:srgbClr val="336699"/>
      </a:hlink>
      <a:folHlink>
        <a:srgbClr val="969696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